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953">
          <p15:clr>
            <a:srgbClr val="A4A3A4"/>
          </p15:clr>
        </p15:guide>
        <p15:guide id="4" pos="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7CC"/>
    <a:srgbClr val="505150"/>
    <a:srgbClr val="215B8F"/>
    <a:srgbClr val="2084CA"/>
    <a:srgbClr val="287BB1"/>
    <a:srgbClr val="2B83CA"/>
    <a:srgbClr val="FAE4D3"/>
    <a:srgbClr val="2E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8" autoAdjust="0"/>
    <p:restoredTop sz="94909" autoAdjust="0"/>
  </p:normalViewPr>
  <p:slideViewPr>
    <p:cSldViewPr snapToObjects="1" showGuides="1">
      <p:cViewPr>
        <p:scale>
          <a:sx n="143" d="100"/>
          <a:sy n="143" d="100"/>
        </p:scale>
        <p:origin x="-72" y="1488"/>
      </p:cViewPr>
      <p:guideLst>
        <p:guide orient="horz" pos="363"/>
        <p:guide pos="5260"/>
        <p:guide pos="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pPr>
            <a:r>
              <a:rPr lang="de-DE" sz="1800" b="1" baseline="0" dirty="0" smtClean="0">
                <a:effectLst/>
              </a:rPr>
              <a:t>Wie viel Geld geben Sie monatlich für Ihre Private Altersvorsorge aus?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505150"/>
                </a:solidFill>
                <a:latin typeface="+mn-lt"/>
                <a:ea typeface="+mn-ea"/>
                <a:cs typeface="+mn-cs"/>
              </a:defRPr>
            </a:pPr>
            <a:endParaRPr lang="de-DE" dirty="0"/>
          </a:p>
        </c:rich>
      </c:tx>
      <c:layout>
        <c:manualLayout>
          <c:xMode val="edge"/>
          <c:yMode val="edge"/>
          <c:x val="4.0899563813516114E-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Beratung über elektronische Medien</c:v>
                </c:pt>
              </c:strCache>
            </c:strRef>
          </c:tx>
          <c:dLbls>
            <c:dLbl>
              <c:idx val="0"/>
              <c:layout>
                <c:manualLayout>
                  <c:x val="3.4445363394323962E-2"/>
                  <c:y val="-2.1437931922802916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67960120092902E-2"/>
                  <c:y val="1.25139727377605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5741233784625E-2"/>
                  <c:y val="9.11190510858973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398799070979434E-2"/>
                  <c:y val="-4.38814529407152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944088823429447E-4"/>
                  <c:y val="-6.708437405495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278139692970034E-2"/>
                  <c:y val="-1.981317413559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8997337563020457E-4"/>
                  <c:y val="-3.048218545939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Tabelle1!$A$2:$A$8</c:f>
              <c:strCache>
                <c:ptCount val="7"/>
                <c:pt idx="0">
                  <c:v>0 €</c:v>
                </c:pt>
                <c:pt idx="1">
                  <c:v>&lt; 50 €</c:v>
                </c:pt>
                <c:pt idx="2">
                  <c:v>50 € - &lt; 100 €</c:v>
                </c:pt>
                <c:pt idx="3">
                  <c:v>100 € - &lt; 250 €</c:v>
                </c:pt>
                <c:pt idx="4">
                  <c:v>250 € - &lt; 500 €</c:v>
                </c:pt>
                <c:pt idx="5">
                  <c:v>500 € - &lt; 1.000 €</c:v>
                </c:pt>
                <c:pt idx="6">
                  <c:v>1.000 € und mehr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>
                  <c:v>0.04</c:v>
                </c:pt>
                <c:pt idx="1">
                  <c:v>0.14000000000000001</c:v>
                </c:pt>
                <c:pt idx="2">
                  <c:v>0.25</c:v>
                </c:pt>
                <c:pt idx="3">
                  <c:v>0.35</c:v>
                </c:pt>
                <c:pt idx="4">
                  <c:v>0.15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09477142695295"/>
          <c:y val="0.31444585074091908"/>
          <c:w val="0.29237285447232764"/>
          <c:h val="0.3685476193142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A007D-3D3D-46F9-A88E-0788F11DA597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19CE-5750-4EED-872E-9E81FEF9E9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88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6D343A-5F94-6640-A71F-99E4E6466A03}" type="datetimeFigureOut">
              <a:rPr lang="de-DE"/>
              <a:pPr>
                <a:defRPr/>
              </a:pPr>
              <a:t>03.03.2017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5CC4F5-4712-5241-88FF-0D32C3819C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59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en-RAID/Server-Daten/die%20Bayerische/LOGO/die%20Bayerische%20Logo%20mit%20Claim_RGB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asser_ Sieg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15040" r="3387" b="24118"/>
          <a:stretch/>
        </p:blipFill>
        <p:spPr>
          <a:xfrm>
            <a:off x="0" y="0"/>
            <a:ext cx="914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55575" y="6152746"/>
            <a:ext cx="8826501" cy="20052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700">
                <a:solidFill>
                  <a:srgbClr val="505150"/>
                </a:solidFill>
                <a:latin typeface="Arial"/>
                <a:cs typeface="Arial"/>
                <a:sym typeface="Wingding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5573" y="860125"/>
            <a:ext cx="8826501" cy="5040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4" y="1600207"/>
            <a:ext cx="8826499" cy="4464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oder drei oder vier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22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4" y="863600"/>
            <a:ext cx="8826499" cy="5200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oder drei oder vier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6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xInhal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55573" y="860125"/>
            <a:ext cx="8826501" cy="648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4" y="1600206"/>
            <a:ext cx="8826499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1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73" y="860125"/>
            <a:ext cx="8826501" cy="648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5" y="1600206"/>
            <a:ext cx="4320000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ü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76641" y="1608228"/>
            <a:ext cx="4320000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ü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08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usammenfassung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5" y="863600"/>
            <a:ext cx="4320000" cy="54943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ü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4644008" y="863600"/>
            <a:ext cx="4319588" cy="5494338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7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usammenfassung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646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Löwe_Kopf.png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48" b="12900"/>
          <a:stretch/>
        </p:blipFill>
        <p:spPr>
          <a:xfrm>
            <a:off x="3047988" y="378000"/>
            <a:ext cx="6096012" cy="6480000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167490" y="1405490"/>
            <a:ext cx="8815087" cy="4363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defRPr sz="4000" b="0" cap="none" baseline="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Kurze Information</a:t>
            </a:r>
          </a:p>
        </p:txBody>
      </p:sp>
    </p:spTree>
    <p:extLst>
      <p:ext uri="{BB962C8B-B14F-4D97-AF65-F5344CB8AC3E}">
        <p14:creationId xmlns:p14="http://schemas.microsoft.com/office/powerpoint/2010/main" val="8120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/>
          <p:cNvSpPr/>
          <p:nvPr/>
        </p:nvSpPr>
        <p:spPr>
          <a:xfrm>
            <a:off x="0" y="6081721"/>
            <a:ext cx="9144000" cy="77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die Bayerische Logo mit Claim_RGB.jpg" descr="/Volumes/Daten-RAID/Server-Daten/die Bayerische/LOGO/die Bayerische Logo mit Claim_RGB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3" y="2511425"/>
            <a:ext cx="876141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16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Wasser_ Sieg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15040" r="3387" b="24118"/>
          <a:stretch/>
        </p:blipFill>
        <p:spPr>
          <a:xfrm>
            <a:off x="0" y="0"/>
            <a:ext cx="9142414" cy="6858000"/>
          </a:xfrm>
          <a:prstGeom prst="rect">
            <a:avLst/>
          </a:prstGeom>
        </p:spPr>
      </p:pic>
      <p:sp>
        <p:nvSpPr>
          <p:cNvPr id="5" name="Weiß"/>
          <p:cNvSpPr/>
          <p:nvPr/>
        </p:nvSpPr>
        <p:spPr>
          <a:xfrm>
            <a:off x="0" y="5549953"/>
            <a:ext cx="9144000" cy="10017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171" y="5800315"/>
            <a:ext cx="2737479" cy="5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- Grau"/>
          <p:cNvSpPr>
            <a:spLocks noGrp="1"/>
          </p:cNvSpPr>
          <p:nvPr>
            <p:ph type="subTitle" idx="1" hasCustomPrompt="1"/>
          </p:nvPr>
        </p:nvSpPr>
        <p:spPr>
          <a:xfrm>
            <a:off x="133350" y="6071665"/>
            <a:ext cx="6078871" cy="48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5051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einfügen</a:t>
            </a:r>
          </a:p>
        </p:txBody>
      </p:sp>
      <p:sp>
        <p:nvSpPr>
          <p:cNvPr id="10" name="Titel - Blau"/>
          <p:cNvSpPr>
            <a:spLocks noGrp="1"/>
          </p:cNvSpPr>
          <p:nvPr>
            <p:ph type="title" hasCustomPrompt="1"/>
          </p:nvPr>
        </p:nvSpPr>
        <p:spPr>
          <a:xfrm>
            <a:off x="133350" y="5551105"/>
            <a:ext cx="6078871" cy="52056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spcBef>
                <a:spcPts val="0"/>
              </a:spcBef>
              <a:tabLst/>
              <a:defRPr sz="220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07682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67493" y="2906713"/>
            <a:ext cx="8320088" cy="15001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rgbClr val="50515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einfügen oder Feld löschen</a:t>
            </a:r>
          </a:p>
        </p:txBody>
      </p:sp>
      <p:sp>
        <p:nvSpPr>
          <p:cNvPr id="4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67491" y="4406900"/>
            <a:ext cx="8320088" cy="13620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defRPr sz="4000" b="0" cap="none" baseline="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Folie: Abschnitt</a:t>
            </a:r>
          </a:p>
        </p:txBody>
      </p:sp>
    </p:spTree>
    <p:extLst>
      <p:ext uri="{BB962C8B-B14F-4D97-AF65-F5344CB8AC3E}">
        <p14:creationId xmlns:p14="http://schemas.microsoft.com/office/powerpoint/2010/main" val="27618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 - Aussag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130433"/>
            <a:ext cx="91440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Text einfügen oder Feld löschen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668012"/>
            <a:ext cx="9144000" cy="6456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rgbClr val="5051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einfügen oder Feld löschen</a:t>
            </a:r>
          </a:p>
        </p:txBody>
      </p:sp>
      <p:sp>
        <p:nvSpPr>
          <p:cNvPr id="6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06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0" y="641828"/>
            <a:ext cx="9144000" cy="388114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200" b="1">
                <a:solidFill>
                  <a:srgbClr val="505150"/>
                </a:solidFill>
              </a:defRPr>
            </a:lvl1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603502"/>
            <a:ext cx="9144000" cy="14700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Text einfügen oder Feld löschen</a:t>
            </a:r>
          </a:p>
        </p:txBody>
      </p:sp>
      <p:sp>
        <p:nvSpPr>
          <p:cNvPr id="6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12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 - Foto-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0" y="2743895"/>
            <a:ext cx="9144000" cy="371062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200" b="1">
                <a:solidFill>
                  <a:srgbClr val="505150"/>
                </a:solidFill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273870"/>
            <a:ext cx="9144000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2987CC"/>
                </a:solidFill>
              </a:defRPr>
            </a:lvl1pPr>
          </a:lstStyle>
          <a:p>
            <a:pPr lvl="0"/>
            <a:r>
              <a:rPr lang="de-DE" dirty="0" smtClean="0"/>
              <a:t>Text einfügen oder Feld löschen</a:t>
            </a:r>
          </a:p>
        </p:txBody>
      </p:sp>
      <p:sp>
        <p:nvSpPr>
          <p:cNvPr id="6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73" y="860125"/>
            <a:ext cx="8826501" cy="648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6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4" y="1600206"/>
            <a:ext cx="8826501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3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73" y="860125"/>
            <a:ext cx="8826501" cy="648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5" y="1600206"/>
            <a:ext cx="4320000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62074" y="1600206"/>
            <a:ext cx="4320000" cy="47577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5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55575" y="5405826"/>
            <a:ext cx="8810623" cy="587323"/>
          </a:xfrm>
          <a:prstGeom prst="rect">
            <a:avLst/>
          </a:prstGeom>
          <a:solidFill>
            <a:srgbClr val="2987C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vert="horz"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155575" y="6157413"/>
            <a:ext cx="8810623" cy="20052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700">
                <a:solidFill>
                  <a:srgbClr val="505150"/>
                </a:solidFill>
                <a:latin typeface="Arial"/>
                <a:cs typeface="Arial"/>
                <a:sym typeface="Wingding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6489699" cy="598780"/>
          </a:xfrm>
          <a:prstGeom prst="rect">
            <a:avLst/>
          </a:prstGeom>
        </p:spPr>
        <p:txBody>
          <a:bodyPr vert="horz" wrap="none" lIns="144000" tIns="0" rIns="144000" bIns="0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rtl="0"/>
            <a:r>
              <a:rPr lang="de-DE" dirty="0" smtClean="0">
                <a:effectLst/>
              </a:rPr>
              <a:t>Kapitelüberschrift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</a:t>
            </a:r>
            <a:endParaRPr lang="de-DE" dirty="0">
              <a:effectLst/>
            </a:endParaRP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5573" y="860125"/>
            <a:ext cx="8826501" cy="504074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rgbClr val="2987C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Überschrift (20pt)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5" hasCustomPrompt="1"/>
          </p:nvPr>
        </p:nvSpPr>
        <p:spPr>
          <a:xfrm>
            <a:off x="155575" y="1600207"/>
            <a:ext cx="4320000" cy="37439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62074" y="1600207"/>
            <a:ext cx="4320000" cy="3743998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Wingdings" charset="2"/>
              <a:buChar char="§"/>
              <a:tabLst/>
              <a:defRPr sz="1600" baseline="0">
                <a:solidFill>
                  <a:srgbClr val="505150"/>
                </a:solidFill>
                <a:latin typeface="Arial"/>
                <a:cs typeface="Arial"/>
              </a:defRPr>
            </a:lvl1pPr>
            <a:lvl2pPr marL="36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 sz="1600" b="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  <a:lvl4pPr marL="36000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987CC"/>
              </a:buClr>
              <a:buSzTx/>
              <a:buFont typeface="Symbol" charset="2"/>
              <a:buNone/>
              <a:tabLst/>
              <a:defRPr sz="1600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rtl="0"/>
            <a:r>
              <a:rPr lang="de-DE" dirty="0" smtClean="0">
                <a:effectLst/>
              </a:rPr>
              <a:t>Dieser Text ist auf der ersten Ebene (16 </a:t>
            </a:r>
            <a:r>
              <a:rPr lang="de-DE" dirty="0" err="1" smtClean="0">
                <a:effectLst/>
              </a:rPr>
              <a:t>pt</a:t>
            </a:r>
            <a:r>
              <a:rPr lang="de-DE" dirty="0" smtClean="0">
                <a:effectLst/>
              </a:rPr>
              <a:t>). Der Text kann auch über zwei Zeilen laufen.</a:t>
            </a:r>
          </a:p>
          <a:p>
            <a:pPr marL="360000" marR="0" lvl="1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zweiten Ebene. </a:t>
            </a:r>
          </a:p>
          <a:p>
            <a:pPr marL="540000" marR="0" lvl="3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7CC"/>
              </a:buClr>
              <a:buSzTx/>
              <a:buFont typeface="Symbol" charset="2"/>
              <a:buChar char="-"/>
              <a:tabLst/>
              <a:defRPr/>
            </a:pPr>
            <a:r>
              <a:rPr lang="de-DE" dirty="0" smtClean="0">
                <a:effectLst/>
              </a:rPr>
              <a:t>Dieser Text ist auf der dritten Ebene. </a:t>
            </a:r>
          </a:p>
          <a:p>
            <a:pPr rtl="0"/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9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9"/>
          <p:cNvCxnSpPr/>
          <p:nvPr/>
        </p:nvCxnSpPr>
        <p:spPr>
          <a:xfrm>
            <a:off x="-1587" y="621039"/>
            <a:ext cx="9144000" cy="0"/>
          </a:xfrm>
          <a:prstGeom prst="line">
            <a:avLst/>
          </a:prstGeom>
          <a:ln w="12700" cmpd="sng">
            <a:solidFill>
              <a:srgbClr val="479A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Bild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223" y="78988"/>
            <a:ext cx="2339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427038" y="6400800"/>
            <a:ext cx="4297362" cy="50006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800" kern="1200">
                <a:solidFill>
                  <a:srgbClr val="2499D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FFFFFF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339177" y="6530163"/>
            <a:ext cx="3306762" cy="252412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457200" rtl="0" eaLnBrk="1" latinLnBrk="0" hangingPunct="1">
              <a:defRPr sz="800" kern="1200">
                <a:solidFill>
                  <a:srgbClr val="2499D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>
                <a:solidFill>
                  <a:srgbClr val="58585A"/>
                </a:solidFill>
                <a:ea typeface="ＭＳ Ｐゴシック" charset="0"/>
                <a:cs typeface="Arial" charset="0"/>
                <a:sym typeface="Arial" charset="0"/>
              </a:rPr>
              <a:t>die </a:t>
            </a:r>
            <a:r>
              <a:rPr lang="en-US" sz="700" b="0" dirty="0" err="1" smtClean="0">
                <a:solidFill>
                  <a:schemeClr val="tx1"/>
                </a:solidFill>
              </a:rPr>
              <a:t>Bayerische</a:t>
            </a:r>
            <a:r>
              <a:rPr lang="en-US" sz="700" b="1" dirty="0" smtClean="0">
                <a:solidFill>
                  <a:schemeClr val="tx1"/>
                </a:solidFill>
              </a:rPr>
              <a:t> </a:t>
            </a:r>
            <a:r>
              <a:rPr lang="en-US" sz="700" dirty="0" smtClean="0">
                <a:solidFill>
                  <a:srgbClr val="58585A"/>
                </a:solidFill>
                <a:ea typeface="ＭＳ Ｐゴシック" charset="0"/>
                <a:cs typeface="Arial" charset="0"/>
                <a:sym typeface="Arial" charset="0"/>
              </a:rPr>
              <a:t>| Info¶  </a:t>
            </a:r>
            <a:endParaRPr lang="en-US" sz="700" dirty="0">
              <a:solidFill>
                <a:srgbClr val="58585A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12" name="Textfeld 13"/>
          <p:cNvSpPr txBox="1">
            <a:spLocks noChangeArrowheads="1"/>
          </p:cNvSpPr>
          <p:nvPr userDrawn="1"/>
        </p:nvSpPr>
        <p:spPr bwMode="auto">
          <a:xfrm>
            <a:off x="8067676" y="6572099"/>
            <a:ext cx="9144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de-DE" sz="700" dirty="0" smtClean="0">
                <a:solidFill>
                  <a:srgbClr val="2699D1"/>
                </a:solidFill>
              </a:rPr>
              <a:t>&gt;&gt;&gt;  </a:t>
            </a:r>
            <a:fld id="{535209D0-36D8-524E-853F-81AA999FE87B}" type="slidenum">
              <a:rPr lang="de-DE" sz="700" smtClean="0">
                <a:solidFill>
                  <a:srgbClr val="58585A"/>
                </a:solidFill>
              </a:rPr>
              <a:pPr algn="r" eaLnBrk="1" hangingPunct="1">
                <a:defRPr/>
              </a:pPr>
              <a:t>‹Nr.›</a:t>
            </a:fld>
            <a:endParaRPr lang="de-DE" sz="700" dirty="0" smtClean="0">
              <a:solidFill>
                <a:srgbClr val="2699D1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468798"/>
            <a:ext cx="3948723" cy="0"/>
          </a:xfrm>
          <a:prstGeom prst="line">
            <a:avLst/>
          </a:prstGeom>
          <a:ln w="12700" cmpd="sng">
            <a:solidFill>
              <a:srgbClr val="2987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 1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377"/>
          <a:stretch/>
        </p:blipFill>
        <p:spPr bwMode="auto">
          <a:xfrm>
            <a:off x="129882" y="6519402"/>
            <a:ext cx="280343" cy="2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  <p:sldLayoutId id="2147483870" r:id="rId13"/>
    <p:sldLayoutId id="2147483871" r:id="rId14"/>
    <p:sldLayoutId id="2147483873" r:id="rId15"/>
    <p:sldLayoutId id="2147483872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177800" algn="l" defTabSz="457200" rtl="0" eaLnBrk="1" fontAlgn="base" hangingPunct="1">
        <a:spcBef>
          <a:spcPct val="0"/>
        </a:spcBef>
        <a:spcAft>
          <a:spcPct val="0"/>
        </a:spcAft>
        <a:defRPr sz="1600" kern="1200">
          <a:solidFill>
            <a:srgbClr val="3C3D3C"/>
          </a:solidFill>
          <a:latin typeface="Arial"/>
          <a:ea typeface="ＭＳ Ｐゴシック" charset="0"/>
          <a:cs typeface="Arial"/>
        </a:defRPr>
      </a:lvl1pPr>
      <a:lvl2pPr marL="177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2pPr>
      <a:lvl3pPr marL="177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3pPr>
      <a:lvl4pPr marL="177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4pPr>
      <a:lvl5pPr marL="1778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5pPr>
      <a:lvl6pPr marL="6350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6pPr>
      <a:lvl7pPr marL="10922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7pPr>
      <a:lvl8pPr marL="15494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8pPr>
      <a:lvl9pPr marL="2006600" algn="l" defTabSz="457200" rtl="0" eaLnBrk="1" fontAlgn="base" hangingPunct="1">
        <a:spcBef>
          <a:spcPct val="0"/>
        </a:spcBef>
        <a:spcAft>
          <a:spcPct val="0"/>
        </a:spcAft>
        <a:defRPr sz="1600">
          <a:solidFill>
            <a:srgbClr val="3C3D3C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3447043653"/>
              </p:ext>
            </p:extLst>
          </p:nvPr>
        </p:nvGraphicFramePr>
        <p:xfrm>
          <a:off x="155575" y="1600200"/>
          <a:ext cx="88265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6372200" y="4869160"/>
            <a:ext cx="8658549" cy="216024"/>
          </a:xfrm>
        </p:spPr>
        <p:txBody>
          <a:bodyPr/>
          <a:lstStyle/>
          <a:p>
            <a:r>
              <a:rPr lang="de-DE" dirty="0" smtClean="0"/>
              <a:t>n= 2.075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smtClean="0"/>
              <a:t>Studie: Altersvorsorge im Wandel</a:t>
            </a:r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 smtClean="0"/>
              <a:t>Kunden-Struktur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201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e Bayerische">
  <a:themeElements>
    <a:clrScheme name="Farbmuster">
      <a:dk1>
        <a:srgbClr val="505150"/>
      </a:dk1>
      <a:lt1>
        <a:sysClr val="window" lastClr="FFFFFF"/>
      </a:lt1>
      <a:dk2>
        <a:srgbClr val="2987CC"/>
      </a:dk2>
      <a:lt2>
        <a:srgbClr val="FFFFFE"/>
      </a:lt2>
      <a:accent1>
        <a:srgbClr val="909190"/>
      </a:accent1>
      <a:accent2>
        <a:srgbClr val="E47823"/>
      </a:accent2>
      <a:accent3>
        <a:srgbClr val="4C9ED5"/>
      </a:accent3>
      <a:accent4>
        <a:srgbClr val="74B5DF"/>
      </a:accent4>
      <a:accent5>
        <a:srgbClr val="9FCDEA"/>
      </a:accent5>
      <a:accent6>
        <a:srgbClr val="CEE6F4"/>
      </a:accent6>
      <a:hlink>
        <a:srgbClr val="FFFFFF"/>
      </a:hlink>
      <a:folHlink>
        <a:srgbClr val="FFFF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Einkommensabsicherung.potx</Template>
  <TotalTime>0</TotalTime>
  <Words>35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die Bayerische</vt:lpstr>
      <vt:lpstr>PowerPoint-Präsentation</vt:lpstr>
    </vt:vector>
  </TitlesOfParts>
  <Company>die Bayerische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Grafikbüro DTP&amp;WWW</dc:creator>
  <cp:lastModifiedBy>Wolfgang Zdral</cp:lastModifiedBy>
  <cp:revision>429</cp:revision>
  <cp:lastPrinted>2014-07-01T08:36:57Z</cp:lastPrinted>
  <dcterms:created xsi:type="dcterms:W3CDTF">2014-06-11T12:45:56Z</dcterms:created>
  <dcterms:modified xsi:type="dcterms:W3CDTF">2017-03-03T09:05:54Z</dcterms:modified>
</cp:coreProperties>
</file>